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56" r:id="rId6"/>
    <p:sldId id="257" r:id="rId7"/>
    <p:sldId id="262" r:id="rId8"/>
    <p:sldId id="258" r:id="rId9"/>
    <p:sldId id="259" r:id="rId10"/>
    <p:sldId id="260" r:id="rId11"/>
    <p:sldId id="261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6" r:id="rId25"/>
    <p:sldId id="277" r:id="rId26"/>
    <p:sldId id="278" r:id="rId27"/>
    <p:sldId id="279" r:id="rId28"/>
    <p:sldId id="27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6B01668-ABDA-46A2-83A8-7AC5A8D95DD7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F9B4B70-D5EE-4A47-AB0E-F251E995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r.wikipedia.org/wiki/%D0%A4%D0%BE%D1%82%D0%BE%D0%B3%D1%80%D0%B0%D1%84%D0%B8%D1%98%D0%B0" TargetMode="External"/><Relationship Id="rId2" Type="http://schemas.openxmlformats.org/officeDocument/2006/relationships/hyperlink" Target="https://sr.wikipedia.org/wiki/%D0%A1%D0%BB%D0%B8%D0%BA%D0%B0%D1%80%D1%81%D1%82%D0%B2%D0%B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sr.wikipedia.org/wiki/%D0%A0%D0%B5%D0%BA%D1%82%D0%BE%D1%80" TargetMode="External"/><Relationship Id="rId3" Type="http://schemas.openxmlformats.org/officeDocument/2006/relationships/hyperlink" Target="https://sr.wikipedia.org/wiki/1866" TargetMode="External"/><Relationship Id="rId7" Type="http://schemas.openxmlformats.org/officeDocument/2006/relationships/hyperlink" Target="https://sr.wikipedia.org/wiki/1898" TargetMode="External"/><Relationship Id="rId12" Type="http://schemas.openxmlformats.org/officeDocument/2006/relationships/hyperlink" Target="https://sr.wikipedia.org/wiki/%D0%94%D0%B5%D0%BA%D0%B0%D0%BD" TargetMode="External"/><Relationship Id="rId2" Type="http://schemas.openxmlformats.org/officeDocument/2006/relationships/hyperlink" Target="https://sr.wikipedia.org/wiki/22._%D1%98%D0%B0%D0%BD%D1%83%D0%B0%D1%80" TargetMode="External"/><Relationship Id="rId1" Type="http://schemas.openxmlformats.org/officeDocument/2006/relationships/slideLayout" Target="../slideLayouts/slideLayout46.xml"/><Relationship Id="rId6" Type="http://schemas.openxmlformats.org/officeDocument/2006/relationships/hyperlink" Target="https://sr.wikipedia.org/wiki/%D0%9A%D0%B8%D1%98%D0%B5%D0%B2" TargetMode="External"/><Relationship Id="rId11" Type="http://schemas.openxmlformats.org/officeDocument/2006/relationships/hyperlink" Target="https://sr.wikipedia.org/wiki/%D0%9F%D1%80%D0%B0%D0%B2%D0%BE%D1%81%D0%BB%D0%B0%D0%B2%D0%BD%D0%B8_%D0%B1%D0%BE%D0%B3%D0%BE%D1%81%D0%BB%D0%BE%D0%B2%D1%81%D0%BA%D0%B8_%D1%84%D0%B0%D0%BA%D1%83%D0%BB%D1%82%D0%B5%D1%82_%D0%A3%D0%BD%D0%B8%D0%B2%D0%B5%D1%80%D0%B7%D0%B8%D1%82%D0%B5%D1%82%D0%B0_%D1%83_%D0%91%D0%B5%D0%BE%D0%B3%D1%80%D0%B0%D0%B4%D1%83" TargetMode="External"/><Relationship Id="rId5" Type="http://schemas.openxmlformats.org/officeDocument/2006/relationships/hyperlink" Target="https://sr.wikipedia.org/wiki/1887" TargetMode="External"/><Relationship Id="rId10" Type="http://schemas.openxmlformats.org/officeDocument/2006/relationships/hyperlink" Target="https://sr.wikipedia.org/w/index.php?title=%D0%A0%D0%B5%D0%B4%D0%BE%D0%B2%D0%BD%D0%B8_%D0%BF%D1%80%D0%BE%D1%84%D0%B5%D1%81%D0%BE%D1%80&amp;action=edit&amp;redlink=1" TargetMode="External"/><Relationship Id="rId4" Type="http://schemas.openxmlformats.org/officeDocument/2006/relationships/hyperlink" Target="https://sr.wikipedia.org/wiki/%D0%90%D0%BB%D0%B5%D0%BA%D1%81%D0%B8%D0%BD%D0%B0%D1%86" TargetMode="External"/><Relationship Id="rId9" Type="http://schemas.openxmlformats.org/officeDocument/2006/relationships/hyperlink" Target="https://sr.wikipedia.org/wiki/%D0%9F%D1%80%D0%B8%D0%B7%D1%80%D0%B5%D0%BD%D1%81%D0%BA%D0%B0_%D0%B1%D0%BE%D0%B3%D0%BE%D1%81%D0%BB%D0%BE%D0%B2%D0%B8%D1%98%D0%B0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r.wikipedia.org/wiki/%D0%9F%D0%B0%D0%BF%D0%B8%D1%80" TargetMode="External"/><Relationship Id="rId2" Type="http://schemas.openxmlformats.org/officeDocument/2006/relationships/hyperlink" Target="https://sr.wikipedia.org/wiki/%D0%88%D0%B0%D0%BF%D0%B0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r.wikipedia.org/wiki/%D0%9E%D1%81%D0%BC%D0%BE%D1%83%D0%B3%D0%B0%D0%BE" TargetMode="External"/><Relationship Id="rId5" Type="http://schemas.openxmlformats.org/officeDocument/2006/relationships/hyperlink" Target="https://sr.wikipedia.org/wiki/%D0%A2%D1%80%D0%BE%D1%83%D0%B3%D0%B0%D0%BE" TargetMode="External"/><Relationship Id="rId4" Type="http://schemas.openxmlformats.org/officeDocument/2006/relationships/hyperlink" Target="https://sr.wikipedia.org/wiki/%D0%9F%D1%80%D0%B0%D0%B2%D0%BE%D1%83%D0%B3%D0%B0%D0%BE%D0%BD%D0%B8%D0%B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ПОРТФОЛИО\2020-2021\ПРОЈЕКАТ\istockphoto-539327234-612x6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42789"/>
            <a:ext cx="6429420" cy="6615211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1142976" y="428604"/>
            <a:ext cx="3143272" cy="192882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4282" y="571480"/>
            <a:ext cx="4429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>
                <a:latin typeface="Times New Roman" pitchFamily="18" charset="0"/>
                <a:cs typeface="Times New Roman" pitchFamily="18" charset="0"/>
              </a:rPr>
              <a:t>ОШ “ВУК КАРАЏИЋ” </a:t>
            </a:r>
          </a:p>
          <a:p>
            <a:pPr algn="ctr"/>
            <a:r>
              <a:rPr lang="sr-Cyrl-RS" sz="2800" b="1" dirty="0" smtClean="0">
                <a:latin typeface="Times New Roman" pitchFamily="18" charset="0"/>
                <a:cs typeface="Times New Roman" pitchFamily="18" charset="0"/>
              </a:rPr>
              <a:t>ЖИТКОВАЦ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85852" y="3500438"/>
            <a:ext cx="6215106" cy="20002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57554" y="6000768"/>
            <a:ext cx="5786446" cy="785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Александра Јаћимовић и Миљана Младеновић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214414" y="4500570"/>
            <a:ext cx="2643206" cy="121444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28794" y="3786190"/>
            <a:ext cx="4929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ШКОЛА </a:t>
            </a:r>
          </a:p>
          <a:p>
            <a:pPr algn="ctr"/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pPr algn="ctr"/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ПРЕДУЗЕТНИШТВО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basta u ucionici\kids make a 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6367934" cy="322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basta u ucionici\plants po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5" y="3356992"/>
            <a:ext cx="2371446" cy="316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:\basta u ucionici\Plant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86370"/>
            <a:ext cx="2459006" cy="32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91848" y="619575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Делови биљке</a:t>
            </a:r>
            <a:endParaRPr lang="en-US" b="1" dirty="0"/>
          </a:p>
        </p:txBody>
      </p:sp>
      <p:sp>
        <p:nvSpPr>
          <p:cNvPr id="7" name="Oval Callout 6"/>
          <p:cNvSpPr/>
          <p:nvPr/>
        </p:nvSpPr>
        <p:spPr>
          <a:xfrm rot="3657590">
            <a:off x="6178826" y="-19288"/>
            <a:ext cx="2776605" cy="288860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/>
              <a:t>Правимо пано о биљкама</a:t>
            </a:r>
            <a:endParaRPr lang="en-US" sz="3200" dirty="0"/>
          </a:p>
        </p:txBody>
      </p:sp>
      <p:sp>
        <p:nvSpPr>
          <p:cNvPr id="8" name="Oval Callout 7"/>
          <p:cNvSpPr/>
          <p:nvPr/>
        </p:nvSpPr>
        <p:spPr>
          <a:xfrm rot="3593263">
            <a:off x="2526989" y="3749823"/>
            <a:ext cx="3373642" cy="237626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dirty="0" smtClean="0"/>
              <a:t>Истражи свет биљака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61582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467600" cy="6291666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ПОКАЖИ ШТА УМЕШ КРОЗ </a:t>
            </a:r>
            <a:r>
              <a:rPr lang="ru-RU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ФИЛМ</a:t>
            </a:r>
            <a:r>
              <a:rPr lang="sr-Latn-R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R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R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R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ДИГИТАЛНА КОМПЕТЕНЦИЈА</a:t>
            </a:r>
            <a:r>
              <a:rPr lang="sr-Latn-R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sr-Cyrl-R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ЕСТЕТСКА КОМПЕТЕНЦИЈА/</a:t>
            </a:r>
            <a:r>
              <a:rPr lang="ru-RU" sz="1800" dirty="0" smtClean="0"/>
              <a:t> ПРЕДУЗИМЉИВОСТ И ОРЈЕНТАЦИЈА ПРЕМА ПРЕДУЗЕТНИШТВУ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ЕСТЕТСКА</a:t>
            </a:r>
            <a:r>
              <a:rPr lang="sr-Cyrl-RS" sz="1800" dirty="0" smtClean="0"/>
              <a:t> </a:t>
            </a:r>
            <a:r>
              <a:rPr lang="en-US" sz="1800" dirty="0" smtClean="0"/>
              <a:t>КОМПЕТЕНЦИЈА.</a:t>
            </a:r>
            <a:r>
              <a:rPr lang="sr-Latn-RS" sz="1800" dirty="0" smtClean="0"/>
              <a:t>/</a:t>
            </a: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 ВЕШТИНА САРАДЊЕ /РАД СА ПОДАЦИМА И ИНФОРМАЦИЈАМА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sr-Cyrl-RS" sz="1800" dirty="0" smtClean="0"/>
              <a:t>П</a:t>
            </a:r>
            <a:r>
              <a:rPr lang="en-US" sz="1800" dirty="0" err="1" smtClean="0"/>
              <a:t>рихватање</a:t>
            </a:r>
            <a:r>
              <a:rPr lang="en-US" sz="1800" dirty="0" smtClean="0"/>
              <a:t> </a:t>
            </a:r>
            <a:r>
              <a:rPr lang="en-US" sz="1800" dirty="0" err="1" smtClean="0"/>
              <a:t>важности</a:t>
            </a:r>
            <a:r>
              <a:rPr lang="sr-Cyrl-RS" sz="1800" dirty="0" smtClean="0"/>
              <a:t> </a:t>
            </a:r>
            <a:r>
              <a:rPr lang="en-US" sz="1800" dirty="0" err="1" smtClean="0"/>
              <a:t>креативности</a:t>
            </a:r>
            <a:r>
              <a:rPr lang="en-US" sz="1800" dirty="0" smtClean="0"/>
              <a:t> и </a:t>
            </a:r>
            <a:r>
              <a:rPr lang="en-US" sz="1800" dirty="0" err="1" smtClean="0"/>
              <a:t>естетских</a:t>
            </a:r>
            <a:r>
              <a:rPr lang="en-US" sz="1800" dirty="0" smtClean="0"/>
              <a:t> </a:t>
            </a:r>
            <a:r>
              <a:rPr lang="en-US" sz="1800" dirty="0" err="1" smtClean="0"/>
              <a:t>вредности</a:t>
            </a:r>
            <a:r>
              <a:rPr lang="sr-Cyrl-RS" sz="1800" dirty="0" smtClean="0"/>
              <a:t> својих постигнућа.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данашњем времену технолошког напртка веома је важно јачати дигиталне компетенције ученика. Ученицима треба пружити прилику да се изразе на креативан начин а у те сврхе могу користити кратак видео. Путем кратких видеа ученици могу представити себе, неки занимљив хоби којим се баве, особу којој се диве а могу и представити своју школу. Многи ученици већ имају своје Јутјуб канале па би било добро истражити чиме се баве и шта приказују путем ових канала. Лепо би било да наставници путем једноставног упитника сазнају којим темема би ученици хтели да се баве и да им помогну у реализацији истих.  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711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7380312" cy="5535234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 rot="4897529">
            <a:off x="6075106" y="868412"/>
            <a:ext cx="3981823" cy="239467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/>
              <a:t>Умем да направим макету и покажем целом свету.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1570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reciklaza\zelena-planeta-ekologija-recikliranje-zelenilo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82" y="214290"/>
            <a:ext cx="8994018" cy="636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ular Callout 8"/>
          <p:cNvSpPr/>
          <p:nvPr/>
        </p:nvSpPr>
        <p:spPr>
          <a:xfrm>
            <a:off x="357158" y="357166"/>
            <a:ext cx="8568952" cy="108874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	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85688" y="357166"/>
            <a:ext cx="885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ПРЕДМЕТ ОД РЕЦИКЛАЖЕ ОПЕТ МОЖЕ ДА ПОСЛУЖИ</a:t>
            </a:r>
            <a:endParaRPr lang="en-US" sz="32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720" y="2714620"/>
            <a:ext cx="32147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ЕКОЛОШКА КОМПЕТЕНЦИЈА/</a:t>
            </a:r>
          </a:p>
          <a:p>
            <a:r>
              <a:rPr lang="sr-Cyrl-R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ЕСТЕТСКА КОМПЕТЕНЦИГА/</a:t>
            </a:r>
          </a:p>
          <a:p>
            <a:r>
              <a:rPr lang="sr-Cyrl-R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БРИГА ЗА ЗДРАВЉЕ/</a:t>
            </a:r>
          </a:p>
          <a:p>
            <a:r>
              <a:rPr lang="sr-Cyrl-R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ДИГИТАЛНА КОМПЕТЕНЦИЈА</a:t>
            </a:r>
            <a:r>
              <a:rPr lang="sr-Latn-R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ВЕШТИНА САРАДЊЕ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185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7467600" cy="5463480"/>
          </a:xfrm>
        </p:spPr>
        <p:txBody>
          <a:bodyPr>
            <a:normAutofit fontScale="90000"/>
          </a:bodyPr>
          <a:lstStyle/>
          <a:p>
            <a:r>
              <a:rPr lang="sr-Cyrl-RS" sz="2000" dirty="0" smtClean="0"/>
              <a:t>ВРАТИМО СЕ НА ТО ЗАШТО ЈЕ УОПШТЕ РЕЦИКАША ВАЖНА. ПРЕДНОСТИ РЕЦИКЛИРАЊА СУ ОГРОМНЕ, А СВИ СУ НА ДОБИТКУ КАДА ЉУДИ УСВОЈЕ РЕЦИКЛАЖУ КАО ДЕО СВАКОДНЕВИЦЕ. РЕЦИКЛАЖА ЈЕ ПРОЦЕС КОЈИ СЕ САСТОЈИ ОД САКУПЉАЊА, ИЗДВАЈАЊА, ПРЕРАДЕ И ИЗРАДЕ НОВИХ ПРОИЗВОДА ИЗ ИСКОРИШЋЕНИХ СТВАРИ И МАТЕРИЈАЛА. </a:t>
            </a:r>
            <a:br>
              <a:rPr lang="sr-Cyrl-RS" sz="2000" dirty="0" smtClean="0"/>
            </a:b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 smtClean="0"/>
              <a:t>ИПАК, РЕЦИКЛИРАЊЕ НИЈЕ САМО ТО. РЕЦИКАЖА ЈЕ И ПОКЛАЊАЊЕ СТАРИХ ИЛИ НЕОДГОВАРАЈУЋИХ СТВАРИ НЕКОМЕ.</a:t>
            </a:r>
            <a:br>
              <a:rPr lang="sr-Cyrl-RS" sz="2000" dirty="0" smtClean="0"/>
            </a:b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 smtClean="0"/>
              <a:t>РЕЦИКЛИРАЊЕ ЈЕ СВАКО ИЗБЕГАВАЊЕ НЕПОТРЕБНОГ </a:t>
            </a:r>
            <a:r>
              <a:rPr lang="en-US" sz="2000" dirty="0" smtClean="0"/>
              <a:t>“ </a:t>
            </a:r>
            <a:r>
              <a:rPr lang="sr-Cyrl-RS" sz="2000" dirty="0" smtClean="0"/>
              <a:t>БАЦАЊА</a:t>
            </a:r>
            <a:r>
              <a:rPr lang="en-US" sz="2000" dirty="0" smtClean="0"/>
              <a:t>”</a:t>
            </a:r>
            <a:r>
              <a:rPr lang="sr-Cyrl-RS" sz="2000" dirty="0" smtClean="0"/>
              <a:t>, А ЗАТИМ КОРИШЋЕЊЕ ТОГА У НОВЕ СВРХЕ. </a:t>
            </a:r>
            <a:br>
              <a:rPr lang="sr-Cyrl-RS" sz="2000" dirty="0" smtClean="0"/>
            </a:b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 smtClean="0"/>
              <a:t>У ПОСЛЕДЊЕ ВРЕМЕ ПОПУЛАРАН ЈЕ И ТЕРМИН </a:t>
            </a:r>
            <a:r>
              <a:rPr lang="en-US" sz="2000" dirty="0" smtClean="0"/>
              <a:t>“UPCYCLING” </a:t>
            </a:r>
            <a:r>
              <a:rPr lang="sr-Cyrl-RS" sz="2000" dirty="0" smtClean="0"/>
              <a:t>КОЈИ ПОДРАЗУМЕВА ПРАВЉЕЊЕ ПРЕДМЕТА КОЈИ ИМАЈУ НОВУ УПОТРЕБНУ ВРЕДНОСТ.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60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reciklaza\1st-Grade-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81" y="1772816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05273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УКРАСИ ЗА УЧИОНИЦУ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10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106"/>
            <a:ext cx="9144000" cy="6079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7504" y="44624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КАНТЕ ОД РЕЦИКЛИРАНОГ МАТЕРИЈАЛА </a:t>
            </a:r>
          </a:p>
          <a:p>
            <a:r>
              <a:rPr lang="sr-Cyrl-RS" sz="2800" dirty="0" smtClean="0"/>
              <a:t>ПОСЛУЖИЋЕ ЗА РЕЦИКЛАЖУ У ШКОЛИ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2197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3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84324" y="2060848"/>
            <a:ext cx="2899844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 smtClean="0"/>
              <a:t>ОД ОТПАДА ДО БЛАГА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25792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791" y="0"/>
            <a:ext cx="5344418" cy="6858000"/>
          </a:xfrm>
          <a:prstGeom prst="rect">
            <a:avLst/>
          </a:prstGeom>
        </p:spPr>
      </p:pic>
      <p:sp>
        <p:nvSpPr>
          <p:cNvPr id="5" name="Round Same Side Corner Rectangle 4"/>
          <p:cNvSpPr/>
          <p:nvPr/>
        </p:nvSpPr>
        <p:spPr>
          <a:xfrm>
            <a:off x="3419872" y="116632"/>
            <a:ext cx="2304256" cy="18002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УКРАСИ МЕСТО У ШКОЛИ НАПРАВИ ЛЕП ПРОСТОР ЗА СЛИКАЊЕ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310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29465"/>
            <a:ext cx="4588996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95" y="542035"/>
            <a:ext cx="3810000" cy="285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33056"/>
            <a:ext cx="2857500" cy="2628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6567" y="580038"/>
            <a:ext cx="480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ТАСТАТУРА КАО СТАЛАК ЗА ОЛОВКЕ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55976" y="210706"/>
            <a:ext cx="4653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ЧЕП ПО ЧЕП И УМЕТНИЧКА СЛИКА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48064" y="3399535"/>
            <a:ext cx="3645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dirty="0" smtClean="0"/>
              <a:t>ОМОТ ЗА СВЕСКЕ   УЈЕДНО </a:t>
            </a:r>
          </a:p>
          <a:p>
            <a:pPr algn="ctr"/>
            <a:r>
              <a:rPr lang="sr-Cyrl-RS" dirty="0" smtClean="0"/>
              <a:t>И ДРЖАЧ ЗА ОЛОВКЕ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13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r-Cyrl-RS" u="sng" dirty="0" smtClean="0">
                <a:latin typeface="Times New Roman" pitchFamily="18" charset="0"/>
                <a:cs typeface="Times New Roman" pitchFamily="18" charset="0"/>
              </a:rPr>
              <a:t>ОД ХОБИЈА ДО ПОСЛОВНЕ ИДЕЈЕ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322201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Хоби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активност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која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обавља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због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личног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задовољства</a:t>
            </a:r>
            <a:r>
              <a:rPr lang="sr-Cyrl-R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Кроз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хоби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ученик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проширити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знање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вештину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искуство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успоставити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бројне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контакте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другим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ученицима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које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занима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исти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хоби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успехе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хобију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ученик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добити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награде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истомишљеника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шире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заједнице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нпр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u="sng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hlinkClick r:id="rId2" tooltip="Сликарство"/>
              </a:rPr>
              <a:t>сликарство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u="sng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hlinkClick r:id="rId3" tooltip="Фотографија"/>
              </a:rPr>
              <a:t>фотографију</a:t>
            </a:r>
            <a:r>
              <a:rPr lang="en-US" u="sng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али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основа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хобија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задовољство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sr-Latn-RS" sz="48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4800" dirty="0" smtClean="0">
              <a:ln>
                <a:solidFill>
                  <a:schemeClr val="tx1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n>
                <a:solidFill>
                  <a:schemeClr val="tx1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hutterstock-561926005-19543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4786322"/>
            <a:ext cx="2865120" cy="1612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429256" y="4272002"/>
            <a:ext cx="3429024" cy="2728898"/>
          </a:xfrm>
          <a:prstGeom prst="rect">
            <a:avLst/>
          </a:prstGeom>
        </p:spPr>
        <p:txBody>
          <a:bodyPr tIns="0">
            <a:normAutofit fontScale="92500" lnSpcReduction="10000"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sr-Cyrl-R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ИСТРАЖИ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sr-Cyrl-R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ИСПЛАНИРАЈ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sr-Cyrl-R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ПРИКУПИ ИНФОРМАЦИЈЕ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sr-Cyrl-R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  ОД СВОЈИХ ПРОДУКТА НАПРАВИ ИЗЛОЖБУ.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143932" cy="2132042"/>
          </a:xfrm>
        </p:spPr>
        <p:txBody>
          <a:bodyPr>
            <a:normAutofit/>
          </a:bodyPr>
          <a:lstStyle/>
          <a:p>
            <a:r>
              <a:rPr lang="sr-Cyrl-RS" sz="3200" b="1" u="sng" dirty="0" smtClean="0"/>
              <a:t>Знамените личности мог краја</a:t>
            </a:r>
            <a:r>
              <a:rPr lang="sr-Latn-RS" sz="3200" b="1" u="sng" dirty="0" smtClean="0"/>
              <a:t/>
            </a:r>
            <a:br>
              <a:rPr lang="sr-Latn-RS" sz="3200" b="1" u="sng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sz="2000" dirty="0" smtClean="0"/>
              <a:t>Рад са подацима и информацијама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ВЕШТИНА ЗА ЖИВОТ У ДЕМОКРАТСКОМ ДРУШТВУ</a:t>
            </a:r>
            <a:r>
              <a:rPr lang="sr-Latn-RS" sz="2000" dirty="0" smtClean="0"/>
              <a:t>/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 ВЕШТИНА САРАДЊЕ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ДИГИТАЛНА КОМПЕТЕНЦИЈА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2857496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sr-Cyrl-RS" dirty="0" smtClean="0"/>
              <a:t>Бити знаменит у некој области, занимању, начину живота.....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ИСТРАЖИ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ИСПЛАНИРАЈ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ПРИКУПИ ИНФОРМАЦИЈЕ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И НАПРАВИ КРАТАК </a:t>
            </a:r>
            <a:r>
              <a:rPr lang="sr-Cyrl-RS" smtClean="0">
                <a:latin typeface="Times New Roman" pitchFamily="18" charset="0"/>
                <a:cs typeface="Times New Roman" pitchFamily="18" charset="0"/>
              </a:rPr>
              <a:t>ЕСЕЈ ИЛИ ПАНО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О ЗНАМЕНИТИМ ЉУДИМА СВОГ КРАЈА</a:t>
            </a:r>
            <a:endParaRPr lang="sr-Cyrl-R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Алексинчанин</a:t>
            </a:r>
            <a:r>
              <a:rPr lang="en-US" dirty="0" smtClean="0"/>
              <a:t> – </a:t>
            </a:r>
            <a:r>
              <a:rPr lang="en-US" dirty="0" err="1" smtClean="0"/>
              <a:t>Драгослав</a:t>
            </a:r>
            <a:r>
              <a:rPr lang="en-US" dirty="0" smtClean="0"/>
              <a:t> </a:t>
            </a:r>
            <a:r>
              <a:rPr lang="en-US" dirty="0" err="1" smtClean="0"/>
              <a:t>Михајловић-Вампир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RS" b="1" dirty="0" smtClean="0"/>
              <a:t>Знамените личности мога краја</a:t>
            </a:r>
            <a:endParaRPr lang="en-US" dirty="0" smtClean="0"/>
          </a:p>
          <a:p>
            <a:r>
              <a:rPr lang="en-US" dirty="0" err="1" smtClean="0"/>
              <a:t>Вероватно</a:t>
            </a:r>
            <a:r>
              <a:rPr lang="en-US" dirty="0" smtClean="0"/>
              <a:t> </a:t>
            </a:r>
            <a:r>
              <a:rPr lang="en-US" dirty="0" err="1" smtClean="0"/>
              <a:t>велика</a:t>
            </a:r>
            <a:r>
              <a:rPr lang="en-US" dirty="0" smtClean="0"/>
              <a:t> </a:t>
            </a:r>
            <a:r>
              <a:rPr lang="en-US" dirty="0" err="1" smtClean="0"/>
              <a:t>већина</a:t>
            </a:r>
            <a:r>
              <a:rPr lang="en-US" dirty="0" smtClean="0"/>
              <a:t> </a:t>
            </a:r>
            <a:r>
              <a:rPr lang="en-US" dirty="0" err="1" smtClean="0"/>
              <a:t>вас</a:t>
            </a:r>
            <a:r>
              <a:rPr lang="en-US" dirty="0" smtClean="0"/>
              <a:t> </a:t>
            </a:r>
            <a:r>
              <a:rPr lang="en-US" dirty="0" err="1" smtClean="0"/>
              <a:t>гледа</a:t>
            </a:r>
            <a:r>
              <a:rPr lang="en-US" dirty="0" smtClean="0"/>
              <a:t> </a:t>
            </a:r>
            <a:r>
              <a:rPr lang="en-US" dirty="0" err="1" smtClean="0"/>
              <a:t>репризу</a:t>
            </a:r>
            <a:r>
              <a:rPr lang="en-US" dirty="0" smtClean="0"/>
              <a:t> </a:t>
            </a:r>
            <a:r>
              <a:rPr lang="en-US" dirty="0" err="1" smtClean="0"/>
              <a:t>серијала</a:t>
            </a:r>
            <a:r>
              <a:rPr lang="en-US" dirty="0" smtClean="0"/>
              <a:t> о </a:t>
            </a:r>
            <a:r>
              <a:rPr lang="en-US" dirty="0" err="1" smtClean="0"/>
              <a:t>фудбалској</a:t>
            </a:r>
            <a:r>
              <a:rPr lang="en-US" dirty="0" smtClean="0"/>
              <a:t> </a:t>
            </a:r>
            <a:r>
              <a:rPr lang="en-US" dirty="0" err="1" smtClean="0"/>
              <a:t>репрезентацији</a:t>
            </a:r>
            <a:r>
              <a:rPr lang="en-US" dirty="0" smtClean="0"/>
              <a:t> </a:t>
            </a:r>
            <a:r>
              <a:rPr lang="en-US" dirty="0" err="1" smtClean="0"/>
              <a:t>Југославије</a:t>
            </a:r>
            <a:r>
              <a:rPr lang="en-US" dirty="0" smtClean="0"/>
              <a:t> </a:t>
            </a:r>
            <a:r>
              <a:rPr lang="en-US" dirty="0" err="1" smtClean="0"/>
              <a:t>која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1930. </a:t>
            </a:r>
            <a:r>
              <a:rPr lang="en-US" dirty="0" err="1" smtClean="0"/>
              <a:t>године</a:t>
            </a:r>
            <a:r>
              <a:rPr lang="en-US" dirty="0" smtClean="0"/>
              <a:t> </a:t>
            </a:r>
            <a:r>
              <a:rPr lang="en-US" dirty="0" err="1" smtClean="0"/>
              <a:t>учествовала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Светском</a:t>
            </a:r>
            <a:r>
              <a:rPr lang="en-US" dirty="0" smtClean="0"/>
              <a:t> </a:t>
            </a:r>
            <a:r>
              <a:rPr lang="en-US" dirty="0" err="1" smtClean="0"/>
              <a:t>првенству</a:t>
            </a:r>
            <a:r>
              <a:rPr lang="en-US" dirty="0" smtClean="0"/>
              <a:t> у </a:t>
            </a:r>
            <a:r>
              <a:rPr lang="en-US" dirty="0" err="1" smtClean="0"/>
              <a:t>Уругвају</a:t>
            </a:r>
            <a:r>
              <a:rPr lang="en-US" dirty="0" smtClean="0"/>
              <a:t> и </a:t>
            </a:r>
            <a:r>
              <a:rPr lang="en-US" dirty="0" err="1" smtClean="0"/>
              <a:t>остварила</a:t>
            </a:r>
            <a:r>
              <a:rPr lang="en-US" dirty="0" smtClean="0"/>
              <a:t> </a:t>
            </a:r>
            <a:r>
              <a:rPr lang="en-US" dirty="0" err="1" smtClean="0"/>
              <a:t>досад</a:t>
            </a:r>
            <a:r>
              <a:rPr lang="en-US" dirty="0" smtClean="0"/>
              <a:t> </a:t>
            </a:r>
            <a:r>
              <a:rPr lang="en-US" dirty="0" err="1" smtClean="0"/>
              <a:t>непоновљени</a:t>
            </a:r>
            <a:r>
              <a:rPr lang="en-US" dirty="0" smtClean="0"/>
              <a:t> </a:t>
            </a:r>
            <a:r>
              <a:rPr lang="en-US" dirty="0" err="1" smtClean="0"/>
              <a:t>успех</a:t>
            </a:r>
            <a:r>
              <a:rPr lang="en-US" dirty="0" smtClean="0"/>
              <a:t>. </a:t>
            </a:r>
            <a:r>
              <a:rPr lang="en-US" dirty="0" err="1" smtClean="0"/>
              <a:t>Али</a:t>
            </a:r>
            <a:r>
              <a:rPr lang="en-US" dirty="0" smtClean="0"/>
              <a:t>,  </a:t>
            </a:r>
            <a:r>
              <a:rPr lang="en-US" dirty="0" err="1" smtClean="0"/>
              <a:t>мало</a:t>
            </a:r>
            <a:r>
              <a:rPr lang="en-US" dirty="0" smtClean="0"/>
              <a:t> </a:t>
            </a:r>
            <a:r>
              <a:rPr lang="en-US" dirty="0" err="1" smtClean="0"/>
              <a:t>ко</a:t>
            </a:r>
            <a:r>
              <a:rPr lang="en-US" dirty="0" smtClean="0"/>
              <a:t> </a:t>
            </a:r>
            <a:r>
              <a:rPr lang="en-US" dirty="0" err="1" smtClean="0"/>
              <a:t>зна</a:t>
            </a:r>
            <a:r>
              <a:rPr lang="en-US" dirty="0" smtClean="0"/>
              <a:t>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међу</a:t>
            </a:r>
            <a:r>
              <a:rPr lang="en-US" dirty="0" smtClean="0"/>
              <a:t> </a:t>
            </a:r>
            <a:r>
              <a:rPr lang="en-US" dirty="0" err="1" smtClean="0"/>
              <a:t>репрезентативцима</a:t>
            </a:r>
            <a:r>
              <a:rPr lang="en-US" dirty="0" smtClean="0"/>
              <a:t> у </a:t>
            </a:r>
            <a:r>
              <a:rPr lang="en-US" dirty="0" err="1" smtClean="0"/>
              <a:t>Монтевидеу</a:t>
            </a:r>
            <a:r>
              <a:rPr lang="en-US" dirty="0" smtClean="0"/>
              <a:t> </a:t>
            </a:r>
            <a:r>
              <a:rPr lang="en-US" dirty="0" err="1" smtClean="0"/>
              <a:t>тада</a:t>
            </a:r>
            <a:r>
              <a:rPr lang="en-US" dirty="0" smtClean="0"/>
              <a:t> </a:t>
            </a:r>
            <a:r>
              <a:rPr lang="en-US" dirty="0" err="1" smtClean="0"/>
              <a:t>био</a:t>
            </a:r>
            <a:r>
              <a:rPr lang="en-US" dirty="0" smtClean="0"/>
              <a:t>  и </a:t>
            </a:r>
            <a:r>
              <a:rPr lang="en-US" dirty="0" err="1" smtClean="0"/>
              <a:t>један</a:t>
            </a:r>
            <a:r>
              <a:rPr lang="en-US" dirty="0" smtClean="0"/>
              <a:t> </a:t>
            </a:r>
            <a:r>
              <a:rPr lang="en-US" dirty="0" err="1" smtClean="0"/>
              <a:t>Алексинчанин</a:t>
            </a:r>
            <a:r>
              <a:rPr lang="en-US" dirty="0" smtClean="0"/>
              <a:t> – </a:t>
            </a:r>
            <a:r>
              <a:rPr lang="en-US" dirty="0" err="1" smtClean="0"/>
              <a:t>Драгослав</a:t>
            </a:r>
            <a:r>
              <a:rPr lang="en-US" dirty="0" smtClean="0"/>
              <a:t> </a:t>
            </a:r>
            <a:r>
              <a:rPr lang="en-US" dirty="0" err="1" smtClean="0"/>
              <a:t>Михајловић-Вампир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 descr="32832-dragoslav-mihajlovic-vamp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4643446"/>
            <a:ext cx="2571768" cy="1988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714356"/>
          </a:xfrm>
        </p:spPr>
        <p:txBody>
          <a:bodyPr/>
          <a:lstStyle/>
          <a:p>
            <a:r>
              <a:rPr lang="en-US" dirty="0" err="1" smtClean="0"/>
              <a:t>Прота</a:t>
            </a:r>
            <a:r>
              <a:rPr lang="en-US" dirty="0" smtClean="0"/>
              <a:t> </a:t>
            </a:r>
            <a:r>
              <a:rPr lang="en-US" dirty="0" err="1" smtClean="0"/>
              <a:t>Стеван</a:t>
            </a:r>
            <a:r>
              <a:rPr lang="en-US" dirty="0" smtClean="0"/>
              <a:t> </a:t>
            </a:r>
            <a:r>
              <a:rPr lang="en-US" dirty="0" err="1" smtClean="0"/>
              <a:t>Димитријевић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857232"/>
            <a:ext cx="7467600" cy="487375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 smtClean="0"/>
              <a:t>Прота</a:t>
            </a:r>
            <a:r>
              <a:rPr lang="en-US" dirty="0" smtClean="0"/>
              <a:t> </a:t>
            </a:r>
            <a:r>
              <a:rPr lang="en-US" dirty="0" err="1" smtClean="0"/>
              <a:t>Стеван</a:t>
            </a:r>
            <a:r>
              <a:rPr lang="en-US" dirty="0" smtClean="0"/>
              <a:t> </a:t>
            </a:r>
            <a:r>
              <a:rPr lang="en-US" dirty="0" err="1" smtClean="0"/>
              <a:t>Димитријевић</a:t>
            </a:r>
            <a:r>
              <a:rPr lang="en-US" dirty="0" smtClean="0"/>
              <a:t> </a:t>
            </a:r>
            <a:r>
              <a:rPr lang="sr-Cyrl-RS" dirty="0" smtClean="0"/>
              <a:t>р</a:t>
            </a:r>
            <a:r>
              <a:rPr lang="en-US" dirty="0" err="1" smtClean="0"/>
              <a:t>ођен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10/</a:t>
            </a:r>
            <a:r>
              <a:rPr lang="en-US" dirty="0" smtClean="0">
                <a:hlinkClick r:id="rId2" tooltip="22. јануар"/>
              </a:rPr>
              <a:t>22. </a:t>
            </a:r>
            <a:r>
              <a:rPr lang="en-US" dirty="0" err="1" smtClean="0">
                <a:hlinkClick r:id="rId2" tooltip="22. јануар"/>
              </a:rPr>
              <a:t>јануара</a:t>
            </a:r>
            <a:r>
              <a:rPr lang="en-US" dirty="0" smtClean="0"/>
              <a:t> </a:t>
            </a:r>
            <a:r>
              <a:rPr lang="en-US" dirty="0" smtClean="0">
                <a:hlinkClick r:id="rId3" tooltip="1866"/>
              </a:rPr>
              <a:t>1866</a:t>
            </a:r>
            <a:r>
              <a:rPr lang="en-US" dirty="0" smtClean="0"/>
              <a:t>. </a:t>
            </a:r>
            <a:r>
              <a:rPr lang="en-US" dirty="0" err="1" smtClean="0"/>
              <a:t>године</a:t>
            </a:r>
            <a:r>
              <a:rPr lang="en-US" dirty="0" smtClean="0"/>
              <a:t> у </a:t>
            </a:r>
            <a:r>
              <a:rPr lang="en-US" dirty="0" err="1" smtClean="0">
                <a:hlinkClick r:id="rId4" tooltip="Алексинац"/>
              </a:rPr>
              <a:t>Алексинцу</a:t>
            </a:r>
            <a:r>
              <a:rPr lang="en-US" dirty="0" smtClean="0"/>
              <a:t>. </a:t>
            </a:r>
            <a:r>
              <a:rPr lang="en-US" dirty="0" err="1" smtClean="0"/>
              <a:t>Богословију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завршио</a:t>
            </a:r>
            <a:r>
              <a:rPr lang="en-US" dirty="0" smtClean="0"/>
              <a:t> у </a:t>
            </a:r>
            <a:r>
              <a:rPr lang="en-US" dirty="0" err="1" smtClean="0"/>
              <a:t>Београду</a:t>
            </a:r>
            <a:r>
              <a:rPr lang="en-US" dirty="0" smtClean="0"/>
              <a:t> </a:t>
            </a:r>
            <a:r>
              <a:rPr lang="en-US" dirty="0" smtClean="0">
                <a:hlinkClick r:id="rId5" tooltip="1887"/>
              </a:rPr>
              <a:t>1887</a:t>
            </a:r>
            <a:r>
              <a:rPr lang="en-US" dirty="0" smtClean="0"/>
              <a:t>, а </a:t>
            </a:r>
            <a:r>
              <a:rPr lang="en-US" dirty="0" err="1" smtClean="0"/>
              <a:t>Духовну</a:t>
            </a:r>
            <a:r>
              <a:rPr lang="en-US" dirty="0" smtClean="0"/>
              <a:t> </a:t>
            </a:r>
            <a:r>
              <a:rPr lang="en-US" dirty="0" err="1" smtClean="0"/>
              <a:t>академију</a:t>
            </a:r>
            <a:r>
              <a:rPr lang="en-US" dirty="0" smtClean="0"/>
              <a:t> у </a:t>
            </a:r>
            <a:r>
              <a:rPr lang="en-US" dirty="0" err="1" smtClean="0">
                <a:hlinkClick r:id="rId6" tooltip="Кијев"/>
              </a:rPr>
              <a:t>Кијеву</a:t>
            </a:r>
            <a:r>
              <a:rPr lang="en-US" dirty="0" smtClean="0"/>
              <a:t> </a:t>
            </a:r>
            <a:r>
              <a:rPr lang="en-US" dirty="0" smtClean="0">
                <a:hlinkClick r:id="rId7" tooltip="1898"/>
              </a:rPr>
              <a:t>1898</a:t>
            </a:r>
            <a:r>
              <a:rPr lang="en-US" dirty="0" smtClean="0"/>
              <a:t>..</a:t>
            </a:r>
          </a:p>
          <a:p>
            <a:r>
              <a:rPr lang="en-US" dirty="0" err="1" smtClean="0"/>
              <a:t>Био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професор</a:t>
            </a:r>
            <a:r>
              <a:rPr lang="en-US" dirty="0" smtClean="0"/>
              <a:t> у </a:t>
            </a:r>
            <a:r>
              <a:rPr lang="en-US" dirty="0" err="1" smtClean="0"/>
              <a:t>Скопљу</a:t>
            </a:r>
            <a:r>
              <a:rPr lang="en-US" dirty="0" smtClean="0"/>
              <a:t> и </a:t>
            </a:r>
            <a:r>
              <a:rPr lang="en-US" dirty="0" err="1" smtClean="0"/>
              <a:t>Солуну</a:t>
            </a:r>
            <a:r>
              <a:rPr lang="en-US" dirty="0" smtClean="0"/>
              <a:t>, </a:t>
            </a:r>
            <a:r>
              <a:rPr lang="en-US" dirty="0" err="1" smtClean="0">
                <a:hlinkClick r:id="rId8" tooltip="Ректор"/>
              </a:rPr>
              <a:t>ректор</a:t>
            </a:r>
            <a:r>
              <a:rPr lang="en-US" dirty="0" smtClean="0"/>
              <a:t> </a:t>
            </a:r>
            <a:r>
              <a:rPr lang="en-US" dirty="0" err="1" smtClean="0">
                <a:hlinkClick r:id="rId9" tooltip="Призренска богословија"/>
              </a:rPr>
              <a:t>Призренске</a:t>
            </a:r>
            <a:r>
              <a:rPr lang="en-US" dirty="0" smtClean="0">
                <a:hlinkClick r:id="rId9" tooltip="Призренска богословија"/>
              </a:rPr>
              <a:t> </a:t>
            </a:r>
            <a:r>
              <a:rPr lang="en-US" dirty="0" err="1" smtClean="0">
                <a:hlinkClick r:id="rId9" tooltip="Призренска богословија"/>
              </a:rPr>
              <a:t>богословије</a:t>
            </a:r>
            <a:r>
              <a:rPr lang="en-US" dirty="0" smtClean="0"/>
              <a:t>, </a:t>
            </a:r>
            <a:r>
              <a:rPr lang="en-US" dirty="0" err="1" smtClean="0"/>
              <a:t>затим</a:t>
            </a:r>
            <a:r>
              <a:rPr lang="en-US" dirty="0" smtClean="0"/>
              <a:t> </a:t>
            </a:r>
            <a:r>
              <a:rPr lang="en-US" dirty="0" err="1" smtClean="0">
                <a:hlinkClick r:id="rId10" tooltip="Редовни професор (страница не постоји)"/>
              </a:rPr>
              <a:t>редовни</a:t>
            </a:r>
            <a:r>
              <a:rPr lang="en-US" dirty="0" smtClean="0">
                <a:hlinkClick r:id="rId10" tooltip="Редовни професор (страница не постоји)"/>
              </a:rPr>
              <a:t> </a:t>
            </a:r>
            <a:r>
              <a:rPr lang="en-US" dirty="0" err="1" smtClean="0">
                <a:hlinkClick r:id="rId10" tooltip="Редовни професор (страница не постоји)"/>
              </a:rPr>
              <a:t>професор</a:t>
            </a:r>
            <a:r>
              <a:rPr lang="en-US" dirty="0" smtClean="0"/>
              <a:t> </a:t>
            </a:r>
            <a:r>
              <a:rPr lang="en-US" dirty="0" err="1" smtClean="0"/>
              <a:t>историје</a:t>
            </a:r>
            <a:r>
              <a:rPr lang="en-US" dirty="0" smtClean="0"/>
              <a:t> </a:t>
            </a:r>
            <a:r>
              <a:rPr lang="en-US" dirty="0" err="1" smtClean="0"/>
              <a:t>српске</a:t>
            </a:r>
            <a:r>
              <a:rPr lang="en-US" dirty="0" smtClean="0"/>
              <a:t> </a:t>
            </a:r>
            <a:r>
              <a:rPr lang="en-US" dirty="0" err="1" smtClean="0"/>
              <a:t>цркве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 </a:t>
            </a:r>
            <a:r>
              <a:rPr lang="en-US" u="sng" dirty="0" err="1" smtClean="0">
                <a:hlinkClick r:id="rId11"/>
              </a:rPr>
              <a:t>Богословском</a:t>
            </a:r>
            <a:r>
              <a:rPr lang="en-US" u="sng" dirty="0" smtClean="0">
                <a:hlinkClick r:id="rId11"/>
              </a:rPr>
              <a:t> </a:t>
            </a:r>
            <a:r>
              <a:rPr lang="en-US" u="sng" dirty="0" err="1" smtClean="0">
                <a:hlinkClick r:id="rId11"/>
              </a:rPr>
              <a:t>факултету</a:t>
            </a:r>
            <a:r>
              <a:rPr lang="en-US" u="sng" dirty="0" smtClean="0">
                <a:hlinkClick r:id="rId11"/>
              </a:rPr>
              <a:t> </a:t>
            </a:r>
            <a:r>
              <a:rPr lang="en-US" u="sng" dirty="0" err="1" smtClean="0">
                <a:hlinkClick r:id="rId11"/>
              </a:rPr>
              <a:t>Универзитета</a:t>
            </a:r>
            <a:r>
              <a:rPr lang="en-US" u="sng" dirty="0" smtClean="0">
                <a:hlinkClick r:id="rId11"/>
              </a:rPr>
              <a:t> у </a:t>
            </a:r>
            <a:r>
              <a:rPr lang="en-US" u="sng" dirty="0" err="1" smtClean="0">
                <a:hlinkClick r:id="rId11"/>
              </a:rPr>
              <a:t>Београду</a:t>
            </a:r>
            <a:r>
              <a:rPr lang="en-US" dirty="0" smtClean="0"/>
              <a:t> </a:t>
            </a:r>
            <a:r>
              <a:rPr lang="en-US" dirty="0" err="1" smtClean="0"/>
              <a:t>од</a:t>
            </a:r>
            <a:r>
              <a:rPr lang="en-US" dirty="0" smtClean="0"/>
              <a:t> 1920. </a:t>
            </a:r>
            <a:r>
              <a:rPr lang="en-US" dirty="0" err="1" smtClean="0"/>
              <a:t>до</a:t>
            </a:r>
            <a:r>
              <a:rPr lang="en-US" dirty="0" smtClean="0"/>
              <a:t> 1936. </a:t>
            </a:r>
            <a:r>
              <a:rPr lang="en-US" dirty="0" err="1" smtClean="0"/>
              <a:t>године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Био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први</a:t>
            </a:r>
            <a:r>
              <a:rPr lang="en-US" dirty="0" smtClean="0"/>
              <a:t> </a:t>
            </a:r>
            <a:r>
              <a:rPr lang="en-US" dirty="0" err="1" smtClean="0">
                <a:hlinkClick r:id="rId12" tooltip="Декан"/>
              </a:rPr>
              <a:t>декан</a:t>
            </a:r>
            <a:r>
              <a:rPr lang="en-US" dirty="0" smtClean="0"/>
              <a:t> </a:t>
            </a:r>
            <a:r>
              <a:rPr lang="en-US" dirty="0" err="1" smtClean="0"/>
              <a:t>Богословског</a:t>
            </a:r>
            <a:r>
              <a:rPr lang="en-US" dirty="0" smtClean="0"/>
              <a:t> </a:t>
            </a:r>
            <a:r>
              <a:rPr lang="en-US" dirty="0" err="1" smtClean="0"/>
              <a:t>факултета</a:t>
            </a:r>
            <a:r>
              <a:rPr lang="en-US" dirty="0" smtClean="0"/>
              <a:t>. </a:t>
            </a:r>
            <a:r>
              <a:rPr lang="en-US" dirty="0" err="1" smtClean="0"/>
              <a:t>Такође</a:t>
            </a:r>
            <a:r>
              <a:rPr lang="en-US" dirty="0" smtClean="0"/>
              <a:t>, </a:t>
            </a:r>
            <a:r>
              <a:rPr lang="en-US" dirty="0" err="1" smtClean="0"/>
              <a:t>био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професор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ota_stevan_dimitrijevic_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500042"/>
            <a:ext cx="3175000" cy="4813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ko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500042"/>
            <a:ext cx="2643206" cy="3524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409018"/>
              </p:ext>
            </p:extLst>
          </p:nvPr>
        </p:nvGraphicFramePr>
        <p:xfrm>
          <a:off x="1331640" y="1138364"/>
          <a:ext cx="6080760" cy="41214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0380"/>
                <a:gridCol w="304038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000" dirty="0">
                          <a:effectLst/>
                        </a:rPr>
                        <a:t>Назив активности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000">
                          <a:effectLst/>
                        </a:rPr>
                        <a:t>Име наставника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000">
                          <a:effectLst/>
                        </a:rPr>
                        <a:t>Разред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000">
                          <a:effectLst/>
                        </a:rPr>
                        <a:t>Време трајања активности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4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000" dirty="0">
                          <a:effectLst/>
                        </a:rPr>
                        <a:t>Међупредметна компетенција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000" dirty="0">
                          <a:effectLst/>
                        </a:rPr>
                        <a:t>Опис </a:t>
                      </a:r>
                      <a:r>
                        <a:rPr lang="sr-Cyrl-RS" sz="2000" dirty="0" smtClean="0">
                          <a:effectLst/>
                        </a:rPr>
                        <a:t>активности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2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2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000">
                          <a:effectLst/>
                        </a:rPr>
                        <a:t>Евалуација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59632" y="63326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ОБРАЗАЦ ЗА ПЛАНИРАЊЕ АКТИВНОСТИ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221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1538" y="-357214"/>
            <a:ext cx="7406640" cy="721521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КАКО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ДА ХОБИ ПРЕТВОРИМ У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ПОСАО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ПРЕДУЗИМЉИВОСТ И ОРЈЕНТАЦИЈА ПРЕМА ПРЕДУЗЕТНИШТВУ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ПРЕДУЗЕТНИЧКА КОМПЕТЕНЦИЈА/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ЕСТЕТСКА </a:t>
            </a: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КОМПЕТЕНЦИЈА</a:t>
            </a:r>
            <a:r>
              <a:rPr lang="sr-Latn-RS" sz="2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ВЕШТИНА САРАДЊЕ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рихватање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важности</a:t>
            </a: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креативности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естетских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вредности</a:t>
            </a: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 својих постигнућа. </a:t>
            </a:r>
            <a:r>
              <a:rPr lang="sr-Latn-R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R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Развој предузимљивости и оријенатација ка предузетништву је једна од најважнијих компетенција које треба развијати код ученика на свим узрастима. Ученицима треба дати прилику да прикажу занимљиве хобије којим се баве и истраже како би свој таленат или хоби могли да претворе у посао. Наставници би у ову сврху могли да позову неке успешне предузетнике који би разговарали са децом и представили своја занимања. У вишим разредима ученицима би се могао задати пројекат да истраже нека уносна занимања данашњице и прикажу резулатате путем постера или презентације. Нижи разреди могу на часовима ликовног организовати креативне радионице на којима би израђивали различите корисне предмете које касније могу да изложе на продајним изложбама.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91749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14356"/>
            <a:ext cx="7498080" cy="1643074"/>
          </a:xfrm>
        </p:spPr>
        <p:txBody>
          <a:bodyPr>
            <a:normAutofit fontScale="90000"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Cyrl-R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effectLst/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en-US" sz="3600" b="1" u="sng" dirty="0" smtClean="0"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sr-Cyrl-RS" sz="3600" b="1" u="sng" dirty="0" smtClean="0">
                <a:effectLst/>
                <a:latin typeface="Times New Roman" pitchFamily="18" charset="0"/>
                <a:cs typeface="Times New Roman" pitchFamily="18" charset="0"/>
              </a:rPr>
              <a:t>РИГАМИ БАШ ЈЕ ЗАБАВНО</a:t>
            </a:r>
            <a:r>
              <a:rPr lang="en-US" sz="3600" b="1" u="sng" dirty="0" smtClean="0">
                <a:effectLst/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sr-Cyrl-RS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РЕШАВАЊЕ ПРОБЛЕМА/ЕСТЕТСКА КОМПЕТЕНЦИЈА/ДИГИТАЛНА КОМПЕТЕНЦИЈА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 ВЕШТИНА САРАДЊЕ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2285992"/>
            <a:ext cx="7498080" cy="4800600"/>
          </a:xfrm>
        </p:spPr>
        <p:txBody>
          <a:bodyPr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ИСТРАЖИ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ИСПЛАНИРАЈ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ПРИКУПИ ИНФОРМАЦИЈЕ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НАУЧИ ВЕШТИНУ И ЗАБАВИ СЕ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А  ОД СВОЈИХ ПРОДУКТА НАПРАВИ ИЗЛОЖБУ.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150" cy="48006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Оригами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традиционална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u="sng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hlinkClick r:id="rId2" tooltip="Јапан"/>
              </a:rPr>
              <a:t>јапанска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вештина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креирања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модела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u="sng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hlinkClick r:id="rId3" tooltip="Папир"/>
              </a:rPr>
              <a:t>папира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Традицинално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користи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квадрат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али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постоји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велики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број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модела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другачијих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облика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папира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- </a:t>
            </a:r>
            <a:r>
              <a:rPr lang="en-US" u="sng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hlinkClick r:id="rId4" tooltip="Правоугаоник"/>
              </a:rPr>
              <a:t>правоугаоника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u="sng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hlinkClick r:id="rId5" tooltip="Троугао"/>
              </a:rPr>
              <a:t>троугла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u="sng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hlinkClick r:id="rId6" tooltip="Осмоугао"/>
              </a:rPr>
              <a:t>осмоугаоника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sr-Cyrl-RS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https://www.youtube.com/watch?v=xQTP4LbXrs4</a:t>
            </a:r>
          </a:p>
          <a:p>
            <a:endParaRPr lang="en-US" dirty="0">
              <a:ln>
                <a:solidFill>
                  <a:schemeClr val="tx1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4414" y="571480"/>
            <a:ext cx="7498080" cy="4800600"/>
          </a:xfrm>
        </p:spPr>
        <p:txBody>
          <a:bodyPr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ШТА СВЕ МОЖЕ ДА СЕ НАПРАВИ ОРИГАМИ ВЕШТИНОМ???</a:t>
            </a:r>
          </a:p>
          <a:p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ОБЕЛЕЖИВАЧИ КЊИГА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SASKA\Downloads\20210303_173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3143248"/>
            <a:ext cx="2281411" cy="1726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SASKA\Downloads\20210303_1729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428860" y="3143248"/>
            <a:ext cx="3868183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SASKA\Downloads\20210303_1730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215074" y="2857496"/>
            <a:ext cx="2350677" cy="2203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5400" dirty="0" smtClean="0"/>
              <a:t>Оригами глобус</a:t>
            </a:r>
            <a:endParaRPr lang="en-US" sz="5400" dirty="0"/>
          </a:p>
        </p:txBody>
      </p:sp>
      <p:pic>
        <p:nvPicPr>
          <p:cNvPr id="4" name="Content Placeholder 3" descr="20210304_23034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1344" y="1600200"/>
            <a:ext cx="4099311" cy="487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42918"/>
            <a:ext cx="7467600" cy="3785066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ОЗЕЛЕНИМО  ШКОЛСКИ ПРОСТОР</a:t>
            </a:r>
            <a:r>
              <a:rPr lang="sr-Latn-RS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R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R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R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R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R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ОДГОВОРАН ОДНОС ПРЕМА ЗДРАВЉУ/  ЕКОЛОШКА КОМПЕТЕНЦИЈА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БРИГА ЗА ЗДРАВЉЕ </a:t>
            </a:r>
            <a:r>
              <a:rPr lang="sr-Latn-RS" sz="1800" dirty="0" smtClean="0">
                <a:latin typeface="Times New Roman" pitchFamily="18" charset="0"/>
                <a:cs typeface="Times New Roman" pitchFamily="18" charset="0"/>
              </a:rPr>
              <a:t>/E</a:t>
            </a: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СТЕТСКА КОМПЕТЕНЦИЈА</a:t>
            </a:r>
            <a:r>
              <a:rPr lang="sr-Latn-RS" sz="1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 ВЕШТИНА САРАДЊЕ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Ова активност има за циљ да код деце развије или оснажи одговоран однос према здрављу и животној средини. Идеја је да се ученици упознају са важношћу биљака и да 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свом простору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уз помоћ наставника направе један зелени кутак о коме ће се заједнички бринути. Деца могу учити о називима и деловима биљака, начину на који се саде и негују. 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84495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basta u ucionici\deca se staraju o biljkam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163786" cy="5853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295787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riel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189</TotalTime>
  <Words>301</Words>
  <Application>Microsoft Office PowerPoint</Application>
  <PresentationFormat>On-screen Show (4:3)</PresentationFormat>
  <Paragraphs>77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Solstice</vt:lpstr>
      <vt:lpstr>Oriel</vt:lpstr>
      <vt:lpstr>Office Theme</vt:lpstr>
      <vt:lpstr>Austin</vt:lpstr>
      <vt:lpstr>1_Oriel</vt:lpstr>
      <vt:lpstr>PowerPoint Presentation</vt:lpstr>
      <vt:lpstr>ОД ХОБИЈА ДО ПОСЛОВНЕ ИДЕЈЕ</vt:lpstr>
      <vt:lpstr>   КАКО ДА ХОБИ ПРЕТВОРИМ У ПОСАО  ПРЕДУЗИМЉИВОСТ И ОРЈЕНТАЦИЈА ПРЕМА ПРЕДУЗЕТНИШТВУ ПРЕДУЗЕТНИЧКА КОМПЕТЕНЦИЈА/ЕСТЕТСКА           КОМПЕТЕНЦИЈА/ВЕШТИНА САРАДЊЕ Прихватање важности креативности и естетских вредности својих постигнућа.   Развој предузимљивости и оријенатација ка предузетништву је једна од најважнијих компетенција које треба развијати код ученика на свим узрастима. Ученицима треба дати прилику да прикажу занимљиве хобије којим се баве и истраже како би свој таленат или хоби могли да претворе у посао. Наставници би у ову сврху могли да позову неке успешне предузетнике који би разговарали са децом и представили своја занимања. У вишим разредима ученицима би се могао задати пројекат да истраже нека уносна занимања данашњице и прикажу резулатате путем постера или презентације. Нижи разреди могу на часовима ликовног организовати креативне радионице на којима би израђивали различите корисне предмете које касније могу да изложе на продајним изложбама. </vt:lpstr>
      <vt:lpstr>. „ОРИГАМИ БАШ ЈЕ ЗАБАВНО“  РЕШАВАЊЕ ПРОБЛЕМА/ЕСТЕТСКА КОМПЕТЕНЦИЈА/ДИГИТАЛНА КОМПЕТЕНЦИЈА/ ВЕШТИНА САРАДЊЕ</vt:lpstr>
      <vt:lpstr>PowerPoint Presentation</vt:lpstr>
      <vt:lpstr>PowerPoint Presentation</vt:lpstr>
      <vt:lpstr>Оригами глобус</vt:lpstr>
      <vt:lpstr>  ОЗЕЛЕНИМО  ШКОЛСКИ ПРОСТОР    ОДГОВОРАН ОДНОС ПРЕМА ЗДРАВЉУ/  ЕКОЛОШКА КОМПЕТЕНЦИЈА БРИГА ЗА ЗДРАВЉЕ /EСТЕТСКА КОМПЕТЕНЦИЈА/ ВЕШТИНА САРАДЊЕ   Ова активност има за циљ да код деце развије или оснажи одговоран однос према здрављу и животној средини. Идеја је да се ученици упознају са важношћу биљака и да у свом простору  уз помоћ наставника направе један зелени кутак о коме ће се заједнички бринути. Деца могу учити о називима и деловима биљака, начину на који се саде и негују.  </vt:lpstr>
      <vt:lpstr>PowerPoint Presentation</vt:lpstr>
      <vt:lpstr>PowerPoint Presentation</vt:lpstr>
      <vt:lpstr> ПОКАЖИ ШТА УМЕШ КРОЗ ФИЛМ  ДИГИТАЛНА КОМПЕТЕНЦИЈА/ЕСТЕТСКА КОМПЕТЕНЦИЈА/ ПРЕДУЗИМЉИВОСТ И ОРЈЕНТАЦИЈА ПРЕМА ПРЕДУЗЕТНИШТВУ ЕСТЕТСКА КОМПЕТЕНЦИЈА./ ВЕШТИНА САРАДЊЕ /РАД СА ПОДАЦИМА И ИНФОРМАЦИЈАМА Прихватање важности креативности и естетских вредности својих постигнућа.    У данашњем времену технолошког напртка веома је важно јачати дигиталне компетенције ученика. Ученицима треба пружити прилику да се изразе на креативан начин а у те сврхе могу користити кратак видео. Путем кратких видеа ученици могу представити себе, неки занимљив хоби којим се баве, особу којој се диве а могу и представити своју школу. Многи ученици већ имају своје Јутјуб канале па би било добро истражити чиме се баве и шта приказују путем ових канала. Лепо би било да наставници путем једноставног упитника сазнају којим темема би ученици хтели да се баве и да им помогну у реализацији истих.    </vt:lpstr>
      <vt:lpstr>PowerPoint Presentation</vt:lpstr>
      <vt:lpstr>PowerPoint Presentation</vt:lpstr>
      <vt:lpstr>ВРАТИМО СЕ НА ТО ЗАШТО ЈЕ УОПШТЕ РЕЦИКАША ВАЖНА. ПРЕДНОСТИ РЕЦИКЛИРАЊА СУ ОГРОМНЕ, А СВИ СУ НА ДОБИТКУ КАДА ЉУДИ УСВОЈЕ РЕЦИКЛАЖУ КАО ДЕО СВАКОДНЕВИЦЕ. РЕЦИКЛАЖА ЈЕ ПРОЦЕС КОЈИ СЕ САСТОЈИ ОД САКУПЉАЊА, ИЗДВАЈАЊА, ПРЕРАДЕ И ИЗРАДЕ НОВИХ ПРОИЗВОДА ИЗ ИСКОРИШЋЕНИХ СТВАРИ И МАТЕРИЈАЛА.   ИПАК, РЕЦИКЛИРАЊЕ НИЈЕ САМО ТО. РЕЦИКАЖА ЈЕ И ПОКЛАЊАЊЕ СТАРИХ ИЛИ НЕОДГОВАРАЈУЋИХ СТВАРИ НЕКОМЕ.  РЕЦИКЛИРАЊЕ ЈЕ СВАКО ИЗБЕГАВАЊЕ НЕПОТРЕБНОГ “ БАЦАЊА”, А ЗАТИМ КОРИШЋЕЊЕ ТОГА У НОВЕ СВРХЕ.   У ПОСЛЕДЊЕ ВРЕМЕ ПОПУЛАРАН ЈЕ И ТЕРМИН “UPCYCLING” КОЈИ ПОДРАЗУМЕВА ПРАВЉЕЊЕ ПРЕДМЕТА КОЈИ ИМАЈУ НОВУ УПОТРЕБНУ ВРЕДНОСТ.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Знамените личности мог краја  Рад са подацима и информацијама ВЕШТИНА ЗА ЖИВОТ У ДЕМОКРАТСКОМ ДРУШТВУ/  ВЕШТИНА САРАДЊЕ/ДИГИТАЛНА КОМПЕТЕНЦИЈА</vt:lpstr>
      <vt:lpstr>Алексинчанин – Драгослав Михајловић-Вампир.</vt:lpstr>
      <vt:lpstr>Прота Стеван Димитријевић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SASKA</dc:creator>
  <cp:lastModifiedBy>Nemanja Mladenovic</cp:lastModifiedBy>
  <cp:revision>62</cp:revision>
  <dcterms:created xsi:type="dcterms:W3CDTF">2021-03-04T21:32:21Z</dcterms:created>
  <dcterms:modified xsi:type="dcterms:W3CDTF">2021-03-12T12:44:30Z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